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2" r:id="rId1"/>
  </p:sldMasterIdLst>
  <p:notesMasterIdLst>
    <p:notesMasterId r:id="rId11"/>
  </p:notesMasterIdLst>
  <p:sldIdLst>
    <p:sldId id="256" r:id="rId2"/>
    <p:sldId id="261" r:id="rId3"/>
    <p:sldId id="258" r:id="rId4"/>
    <p:sldId id="259" r:id="rId5"/>
    <p:sldId id="260" r:id="rId6"/>
    <p:sldId id="262" r:id="rId7"/>
    <p:sldId id="290" r:id="rId8"/>
    <p:sldId id="263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6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CE84-A219-A449-BCF4-FD94564036E7}" type="datetimeFigureOut">
              <a:rPr lang="en-US" smtClean="0"/>
              <a:t>8/27/23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C2A4-B821-5549-9BB4-4E9DC9FE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8176-13A6-2B45-8666-544E734B66B8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027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6789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575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76278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838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F254-DD78-EF41-87D7-8E99540647FF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FDD-F145-DE49-A3A8-8B7A3B370AA2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0D-B55A-6943-B8A8-DEC5AB720987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B639-8610-A34D-BF2A-C05E353A2FBC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F1D2-9273-C141-9267-BFDDCA079471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C8D2-D850-C147-92AB-0DAC7F0B0EC7}" type="datetime1">
              <a:rPr lang="en-IN" smtClean="0"/>
              <a:t>27/08/23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DDA-1151-824E-8C52-96DB5BF0C8C6}" type="datetime1">
              <a:rPr lang="en-IN" smtClean="0"/>
              <a:t>27/08/23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DAFE-3052-6947-A60E-FD3187687855}" type="datetime1">
              <a:rPr lang="en-IN" smtClean="0"/>
              <a:t>27/08/23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2500-B625-3E45-B49C-BE39FD8F21A5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9454-5929-FF4E-BCF5-CF23C7D25B5F}" type="datetime1">
              <a:rPr lang="en-IN" smtClean="0"/>
              <a:t>27/08/23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20B7-771C-6A45-9D40-8E955F8A7A8F}" type="datetime1">
              <a:rPr lang="en-IN" smtClean="0"/>
              <a:t>27/08/23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GoWind-n-Sun EnerTechCon India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75A6E0-D124-9648-A752-7A3C24FF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6BB1-7D2D-6547-BDEB-E1FDCD4AD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664" y="3014134"/>
            <a:ext cx="7766936" cy="13320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Potential Sites for 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Wind &amp; Wind-Solar Hybrid Power Projects 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in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320D7-E229-5D45-9C72-DE663C8D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623" y="551643"/>
            <a:ext cx="6107288" cy="14889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GoWind-n-Sun EnerTechCon India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Private Limited</a:t>
            </a:r>
            <a:endParaRPr lang="en-IN" sz="32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5C470-C03F-F24C-ADD0-8DC671BF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88" y="551643"/>
            <a:ext cx="1394178" cy="14889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024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359A-2444-894D-99AE-EDF87CCC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Karnataka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026AB-C98D-E44F-9C31-6FE5985E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GoWind-n-Sun EnerTechCon India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70CBB0-7465-2146-BBC0-B9D1BC46D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67493"/>
              </p:ext>
            </p:extLst>
          </p:nvPr>
        </p:nvGraphicFramePr>
        <p:xfrm>
          <a:off x="2980624" y="1749317"/>
          <a:ext cx="6498254" cy="23921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99142">
                  <a:extLst>
                    <a:ext uri="{9D8B030D-6E8A-4147-A177-3AD203B41FA5}">
                      <a16:colId xmlns:a16="http://schemas.microsoft.com/office/drawing/2014/main" val="2528895517"/>
                    </a:ext>
                  </a:extLst>
                </a:gridCol>
                <a:gridCol w="1216560">
                  <a:extLst>
                    <a:ext uri="{9D8B030D-6E8A-4147-A177-3AD203B41FA5}">
                      <a16:colId xmlns:a16="http://schemas.microsoft.com/office/drawing/2014/main" val="1542605542"/>
                    </a:ext>
                  </a:extLst>
                </a:gridCol>
                <a:gridCol w="1643557">
                  <a:extLst>
                    <a:ext uri="{9D8B030D-6E8A-4147-A177-3AD203B41FA5}">
                      <a16:colId xmlns:a16="http://schemas.microsoft.com/office/drawing/2014/main" val="3645212220"/>
                    </a:ext>
                  </a:extLst>
                </a:gridCol>
                <a:gridCol w="769061">
                  <a:extLst>
                    <a:ext uri="{9D8B030D-6E8A-4147-A177-3AD203B41FA5}">
                      <a16:colId xmlns:a16="http://schemas.microsoft.com/office/drawing/2014/main" val="3445677184"/>
                    </a:ext>
                  </a:extLst>
                </a:gridCol>
                <a:gridCol w="776813">
                  <a:extLst>
                    <a:ext uri="{9D8B030D-6E8A-4147-A177-3AD203B41FA5}">
                      <a16:colId xmlns:a16="http://schemas.microsoft.com/office/drawing/2014/main" val="3404851303"/>
                    </a:ext>
                  </a:extLst>
                </a:gridCol>
                <a:gridCol w="1093121">
                  <a:extLst>
                    <a:ext uri="{9D8B030D-6E8A-4147-A177-3AD203B41FA5}">
                      <a16:colId xmlns:a16="http://schemas.microsoft.com/office/drawing/2014/main" val="676671009"/>
                    </a:ext>
                  </a:extLst>
                </a:gridCol>
              </a:tblGrid>
              <a:tr h="27109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Site Name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Ebrima"/>
                        </a:rPr>
                        <a:t>Bidar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</a:rPr>
                        <a:t>Raichur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Ebrima"/>
                        </a:rPr>
                        <a:t>Haveri</a:t>
                      </a:r>
                    </a:p>
                  </a:txBody>
                  <a:tcPr marL="4107" marR="4107" marT="410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</a:rPr>
                        <a:t>Pavgada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2926816466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Mast Height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100 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100m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100 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480756395"/>
                  </a:ext>
                </a:extLst>
              </a:tr>
              <a:tr h="6337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Mean Wind Speed at 140m m/s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6.85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7.2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1958378587"/>
                  </a:ext>
                </a:extLst>
              </a:tr>
              <a:tr h="2146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WPD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270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312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260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230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2469087049"/>
                  </a:ext>
                </a:extLst>
              </a:tr>
              <a:tr h="6337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Aerial Distance to Grid 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10km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12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11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15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25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3682225453"/>
                  </a:ext>
                </a:extLst>
              </a:tr>
              <a:tr h="42421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Nearest Airport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Hyderabad Airport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Bellary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Hubli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Bangalore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4107" marR="4107" marT="4107" marB="0" anchor="ctr"/>
                </a:tc>
                <a:extLst>
                  <a:ext uri="{0D108BD9-81ED-4DB2-BD59-A6C34878D82A}">
                    <a16:rowId xmlns:a16="http://schemas.microsoft.com/office/drawing/2014/main" val="2998670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4A7509-2232-1244-AFA6-E60FA3591ED8}"/>
              </a:ext>
            </a:extLst>
          </p:cNvPr>
          <p:cNvSpPr txBox="1"/>
          <p:nvPr/>
        </p:nvSpPr>
        <p:spPr>
          <a:xfrm>
            <a:off x="1049867" y="4718756"/>
            <a:ext cx="936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WPD – Wind Power Density in kg per </a:t>
            </a:r>
            <a:r>
              <a:rPr lang="en-US" dirty="0" err="1"/>
              <a:t>sq.m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695-A753-B747-BE51-FA659DDE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Gujarat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796077-80BA-1243-901D-D6DBCCE47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240945"/>
              </p:ext>
            </p:extLst>
          </p:nvPr>
        </p:nvGraphicFramePr>
        <p:xfrm>
          <a:off x="1844146" y="1738610"/>
          <a:ext cx="8596312" cy="228179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64799">
                  <a:extLst>
                    <a:ext uri="{9D8B030D-6E8A-4147-A177-3AD203B41FA5}">
                      <a16:colId xmlns:a16="http://schemas.microsoft.com/office/drawing/2014/main" val="254613584"/>
                    </a:ext>
                  </a:extLst>
                </a:gridCol>
                <a:gridCol w="1363667">
                  <a:extLst>
                    <a:ext uri="{9D8B030D-6E8A-4147-A177-3AD203B41FA5}">
                      <a16:colId xmlns:a16="http://schemas.microsoft.com/office/drawing/2014/main" val="2802701947"/>
                    </a:ext>
                  </a:extLst>
                </a:gridCol>
                <a:gridCol w="1316318">
                  <a:extLst>
                    <a:ext uri="{9D8B030D-6E8A-4147-A177-3AD203B41FA5}">
                      <a16:colId xmlns:a16="http://schemas.microsoft.com/office/drawing/2014/main" val="1646873646"/>
                    </a:ext>
                  </a:extLst>
                </a:gridCol>
                <a:gridCol w="1328155">
                  <a:extLst>
                    <a:ext uri="{9D8B030D-6E8A-4147-A177-3AD203B41FA5}">
                      <a16:colId xmlns:a16="http://schemas.microsoft.com/office/drawing/2014/main" val="2677202498"/>
                    </a:ext>
                  </a:extLst>
                </a:gridCol>
                <a:gridCol w="1441794">
                  <a:extLst>
                    <a:ext uri="{9D8B030D-6E8A-4147-A177-3AD203B41FA5}">
                      <a16:colId xmlns:a16="http://schemas.microsoft.com/office/drawing/2014/main" val="1413071386"/>
                    </a:ext>
                  </a:extLst>
                </a:gridCol>
                <a:gridCol w="1981579">
                  <a:extLst>
                    <a:ext uri="{9D8B030D-6E8A-4147-A177-3AD203B41FA5}">
                      <a16:colId xmlns:a16="http://schemas.microsoft.com/office/drawing/2014/main" val="3657141065"/>
                    </a:ext>
                  </a:extLst>
                </a:gridCol>
              </a:tblGrid>
              <a:tr h="2274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Site Name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Surendra Nagar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Dwarka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8877"/>
                  </a:ext>
                </a:extLst>
              </a:tr>
              <a:tr h="17770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Mast Height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130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100m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91666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Mean Wind Speed at 140m m/s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64769"/>
                  </a:ext>
                </a:extLst>
              </a:tr>
              <a:tr h="17770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WPD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300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310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66553"/>
                  </a:ext>
                </a:extLst>
              </a:tr>
              <a:tr h="1848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Aerial Distance to Grid 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20km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22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40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40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extLst>
                  <a:ext uri="{0D108BD9-81ED-4DB2-BD59-A6C34878D82A}">
                    <a16:rowId xmlns:a16="http://schemas.microsoft.com/office/drawing/2014/main" val="1663310579"/>
                  </a:ext>
                </a:extLst>
              </a:tr>
              <a:tr h="1516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Nearest Airport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Rajkot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Jamnagar Airport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</a:rPr>
                        <a:t>Mithapur</a:t>
                      </a:r>
                      <a:r>
                        <a:rPr lang="en-IN" sz="1200" u="none" strike="noStrike" dirty="0">
                          <a:effectLst/>
                        </a:rPr>
                        <a:t> Air Strip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extLst>
                  <a:ext uri="{0D108BD9-81ED-4DB2-BD59-A6C34878D82A}">
                    <a16:rowId xmlns:a16="http://schemas.microsoft.com/office/drawing/2014/main" val="248358336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Cluster Aerial Distance to Airport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*18 km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85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28km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8" marR="7108" marT="7108" marB="0" anchor="ctr"/>
                </a:tc>
                <a:extLst>
                  <a:ext uri="{0D108BD9-81ED-4DB2-BD59-A6C34878D82A}">
                    <a16:rowId xmlns:a16="http://schemas.microsoft.com/office/drawing/2014/main" val="217677504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5AC83-9FED-6841-A257-0C8E0E0F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36183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BA22-0B40-974D-AF8C-8E53ACC9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Madhya Pradesh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E4FE0D-6604-8A48-B5FE-23F422426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69097"/>
              </p:ext>
            </p:extLst>
          </p:nvPr>
        </p:nvGraphicFramePr>
        <p:xfrm>
          <a:off x="2589212" y="2051904"/>
          <a:ext cx="8407400" cy="19685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67943">
                  <a:extLst>
                    <a:ext uri="{9D8B030D-6E8A-4147-A177-3AD203B41FA5}">
                      <a16:colId xmlns:a16="http://schemas.microsoft.com/office/drawing/2014/main" val="2164230645"/>
                    </a:ext>
                  </a:extLst>
                </a:gridCol>
                <a:gridCol w="885499">
                  <a:extLst>
                    <a:ext uri="{9D8B030D-6E8A-4147-A177-3AD203B41FA5}">
                      <a16:colId xmlns:a16="http://schemas.microsoft.com/office/drawing/2014/main" val="3158466023"/>
                    </a:ext>
                  </a:extLst>
                </a:gridCol>
                <a:gridCol w="1751277">
                  <a:extLst>
                    <a:ext uri="{9D8B030D-6E8A-4147-A177-3AD203B41FA5}">
                      <a16:colId xmlns:a16="http://schemas.microsoft.com/office/drawing/2014/main" val="4151074505"/>
                    </a:ext>
                  </a:extLst>
                </a:gridCol>
                <a:gridCol w="1779831">
                  <a:extLst>
                    <a:ext uri="{9D8B030D-6E8A-4147-A177-3AD203B41FA5}">
                      <a16:colId xmlns:a16="http://schemas.microsoft.com/office/drawing/2014/main" val="2633187714"/>
                    </a:ext>
                  </a:extLst>
                </a:gridCol>
                <a:gridCol w="1522850">
                  <a:extLst>
                    <a:ext uri="{9D8B030D-6E8A-4147-A177-3AD203B41FA5}">
                      <a16:colId xmlns:a16="http://schemas.microsoft.com/office/drawing/2014/main" val="340965839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Site Name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err="1">
                          <a:effectLst/>
                        </a:rPr>
                        <a:t>Chada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</a:rPr>
                        <a:t>Ghato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336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Mast Height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130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97277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Mean Wind Speed at 140m m/s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2945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WPD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252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6896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Aerial Distance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5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23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18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3495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Nearest Airport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Indore Airport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Bhopal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8992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Cluster Aerial Distance to Airport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85 km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60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2641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FB4F6-FC6F-724C-A790-CA8DDC73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372061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B1FE-3AB6-0640-90C8-013C0504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Maharashtra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D0EA00-088C-0D43-83B8-0E5C866BA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661636"/>
              </p:ext>
            </p:extLst>
          </p:nvPr>
        </p:nvGraphicFramePr>
        <p:xfrm>
          <a:off x="2589212" y="2405657"/>
          <a:ext cx="8596312" cy="170513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36532">
                  <a:extLst>
                    <a:ext uri="{9D8B030D-6E8A-4147-A177-3AD203B41FA5}">
                      <a16:colId xmlns:a16="http://schemas.microsoft.com/office/drawing/2014/main" val="1114864017"/>
                    </a:ext>
                  </a:extLst>
                </a:gridCol>
                <a:gridCol w="1557355">
                  <a:extLst>
                    <a:ext uri="{9D8B030D-6E8A-4147-A177-3AD203B41FA5}">
                      <a16:colId xmlns:a16="http://schemas.microsoft.com/office/drawing/2014/main" val="3392218368"/>
                    </a:ext>
                  </a:extLst>
                </a:gridCol>
                <a:gridCol w="1257168">
                  <a:extLst>
                    <a:ext uri="{9D8B030D-6E8A-4147-A177-3AD203B41FA5}">
                      <a16:colId xmlns:a16="http://schemas.microsoft.com/office/drawing/2014/main" val="5803536"/>
                    </a:ext>
                  </a:extLst>
                </a:gridCol>
                <a:gridCol w="1478022">
                  <a:extLst>
                    <a:ext uri="{9D8B030D-6E8A-4147-A177-3AD203B41FA5}">
                      <a16:colId xmlns:a16="http://schemas.microsoft.com/office/drawing/2014/main" val="3398920372"/>
                    </a:ext>
                  </a:extLst>
                </a:gridCol>
                <a:gridCol w="1257168">
                  <a:extLst>
                    <a:ext uri="{9D8B030D-6E8A-4147-A177-3AD203B41FA5}">
                      <a16:colId xmlns:a16="http://schemas.microsoft.com/office/drawing/2014/main" val="2061959648"/>
                    </a:ext>
                  </a:extLst>
                </a:gridCol>
                <a:gridCol w="1410067">
                  <a:extLst>
                    <a:ext uri="{9D8B030D-6E8A-4147-A177-3AD203B41FA5}">
                      <a16:colId xmlns:a16="http://schemas.microsoft.com/office/drawing/2014/main" val="2083953859"/>
                    </a:ext>
                  </a:extLst>
                </a:gridCol>
              </a:tblGrid>
              <a:tr h="2038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Site Name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Satara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Tuljapur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Beed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09113"/>
                  </a:ext>
                </a:extLst>
              </a:tr>
              <a:tr h="1656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Mast Height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100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130 m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100 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76368"/>
                  </a:ext>
                </a:extLst>
              </a:tr>
              <a:tr h="2888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Mean Wind Speed at 140m m/s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6.65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Near Existing wind farm of Panama</a:t>
                      </a: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89753"/>
                  </a:ext>
                </a:extLst>
              </a:tr>
              <a:tr h="15927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WPD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270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-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01115"/>
                  </a:ext>
                </a:extLst>
              </a:tr>
              <a:tr h="1359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Aerial Distance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40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40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15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8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60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extLst>
                  <a:ext uri="{0D108BD9-81ED-4DB2-BD59-A6C34878D82A}">
                    <a16:rowId xmlns:a16="http://schemas.microsoft.com/office/drawing/2014/main" val="1311696278"/>
                  </a:ext>
                </a:extLst>
              </a:tr>
              <a:tr h="1783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Nearest Airport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Pune Airport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Solalpur Airport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Aurangabad Airport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26925"/>
                  </a:ext>
                </a:extLst>
              </a:tr>
              <a:tr h="3440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Cluster Aerial Distance to Airport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115 km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35 km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120 km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1" marR="6371" marT="63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08479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86960-124E-E442-A332-834DD6AF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2996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5171-52CA-914A-9CDA-5DB2CF6E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Tamil Nadu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42AD8A-AFE9-704A-A2F9-BAE6656F7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20101"/>
              </p:ext>
            </p:extLst>
          </p:nvPr>
        </p:nvGraphicFramePr>
        <p:xfrm>
          <a:off x="2669557" y="2325512"/>
          <a:ext cx="6464300" cy="18173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41700">
                  <a:extLst>
                    <a:ext uri="{9D8B030D-6E8A-4147-A177-3AD203B41FA5}">
                      <a16:colId xmlns:a16="http://schemas.microsoft.com/office/drawing/2014/main" val="1535923185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8016332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Site Name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T'Pandhal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0115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Mast Height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100 m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9618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Mean Wind Speed at 140m m/s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6.72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824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WPD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3652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Aerial Distance to Grid SS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 km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89632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Nearest Airport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err="1">
                          <a:effectLst/>
                        </a:rPr>
                        <a:t>Trichirapalli</a:t>
                      </a:r>
                      <a:r>
                        <a:rPr lang="en-IN" sz="1400" u="none" strike="noStrike" dirty="0">
                          <a:effectLst/>
                        </a:rPr>
                        <a:t> Airport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81201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Cluster Aerial Distance to Airport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25 km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342164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897A2-DE33-B042-A6FB-17C3B4FC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253014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5171-52CA-914A-9CDA-5DB2CF6E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Telangana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D261BF-B352-E442-91D8-495B4A02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13403"/>
              </p:ext>
            </p:extLst>
          </p:nvPr>
        </p:nvGraphicFramePr>
        <p:xfrm>
          <a:off x="2494844" y="2668586"/>
          <a:ext cx="8071555" cy="17942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01887">
                  <a:extLst>
                    <a:ext uri="{9D8B030D-6E8A-4147-A177-3AD203B41FA5}">
                      <a16:colId xmlns:a16="http://schemas.microsoft.com/office/drawing/2014/main" val="2371791056"/>
                    </a:ext>
                  </a:extLst>
                </a:gridCol>
                <a:gridCol w="2329933">
                  <a:extLst>
                    <a:ext uri="{9D8B030D-6E8A-4147-A177-3AD203B41FA5}">
                      <a16:colId xmlns:a16="http://schemas.microsoft.com/office/drawing/2014/main" val="3733631464"/>
                    </a:ext>
                  </a:extLst>
                </a:gridCol>
                <a:gridCol w="2139735">
                  <a:extLst>
                    <a:ext uri="{9D8B030D-6E8A-4147-A177-3AD203B41FA5}">
                      <a16:colId xmlns:a16="http://schemas.microsoft.com/office/drawing/2014/main" val="3431179110"/>
                    </a:ext>
                  </a:extLst>
                </a:gridCol>
              </a:tblGrid>
              <a:tr h="30039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Site Name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</a:rPr>
                        <a:t>Gadwal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7443"/>
                  </a:ext>
                </a:extLst>
              </a:tr>
              <a:tr h="2134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Mast Height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130 m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68991"/>
                  </a:ext>
                </a:extLst>
              </a:tr>
              <a:tr h="2213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Mean Wind Speed at 130m m/s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6.65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59040"/>
                  </a:ext>
                </a:extLst>
              </a:tr>
              <a:tr h="1976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WPD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73243"/>
                  </a:ext>
                </a:extLst>
              </a:tr>
              <a:tr h="2134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Aerial Distance to Grid SS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30km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30km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extLst>
                  <a:ext uri="{0D108BD9-81ED-4DB2-BD59-A6C34878D82A}">
                    <a16:rowId xmlns:a16="http://schemas.microsoft.com/office/drawing/2014/main" val="25444309"/>
                  </a:ext>
                </a:extLst>
              </a:tr>
              <a:tr h="2687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Nearest Airport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Hyderabad Airport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35003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Cluster Aerial Distance to Airport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150 km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/>
                      </a:endParaRPr>
                    </a:p>
                  </a:txBody>
                  <a:tcPr marL="7905" marR="7905" marT="79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4517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897A2-DE33-B042-A6FB-17C3B4FC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178227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78FF-5A5F-BB4B-9C30-07ECD18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7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E598-0FA2-744D-84D7-0676A3B3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156" y="1720184"/>
            <a:ext cx="8416046" cy="3880773"/>
          </a:xfrm>
        </p:spPr>
        <p:txBody>
          <a:bodyPr>
            <a:normAutofit/>
          </a:bodyPr>
          <a:lstStyle/>
          <a:p>
            <a:r>
              <a:rPr lang="en-US" dirty="0"/>
              <a:t>Mast height is mentioned, which is actual measurement height. Extrapolation done at 140 m, since big towers are planned now a days.</a:t>
            </a:r>
          </a:p>
          <a:p>
            <a:r>
              <a:rPr lang="en-US" dirty="0"/>
              <a:t>Accuracy is more than 95%+</a:t>
            </a:r>
          </a:p>
          <a:p>
            <a:r>
              <a:rPr lang="en-US" dirty="0"/>
              <a:t>All sites are suitable for wind-solar hybrid projects</a:t>
            </a:r>
          </a:p>
          <a:p>
            <a:r>
              <a:rPr lang="en-US" dirty="0"/>
              <a:t>Investment in early stage projects are helpful –</a:t>
            </a:r>
          </a:p>
          <a:p>
            <a:pPr lvl="1"/>
            <a:r>
              <a:rPr lang="en-US" dirty="0"/>
              <a:t>For better planning the project right from the beginning</a:t>
            </a:r>
          </a:p>
          <a:p>
            <a:pPr lvl="1"/>
            <a:r>
              <a:rPr lang="en-US" dirty="0"/>
              <a:t>Use of new and innovative technologies</a:t>
            </a:r>
          </a:p>
          <a:p>
            <a:pPr lvl="1"/>
            <a:r>
              <a:rPr lang="en-US" dirty="0"/>
              <a:t>For Cost optimization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E382C-82E7-0B42-9701-B4E71F70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GoWind-n-Sun EnerTechCon India</a:t>
            </a:r>
          </a:p>
        </p:txBody>
      </p:sp>
    </p:spTree>
    <p:extLst>
      <p:ext uri="{BB962C8B-B14F-4D97-AF65-F5344CB8AC3E}">
        <p14:creationId xmlns:p14="http://schemas.microsoft.com/office/powerpoint/2010/main" val="413808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133" y="32834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Us:</a:t>
            </a:r>
            <a:endParaRPr lang="en-I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693" y="1721556"/>
            <a:ext cx="64008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GoWind-n-Sun EnerTechCon India Private Limited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Pune - INDIA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Email: gowindnsun@gmail.com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Phone: +91 91585 67 110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gowindsun.com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982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{E75274E7-D7F1-4841-9F71-6A9B73CDBF3D}tf10001119</Template>
  <TotalTime>1919458</TotalTime>
  <Words>453</Words>
  <Application>Microsoft Macintosh PowerPoint</Application>
  <PresentationFormat>Widescreen</PresentationFormat>
  <Paragraphs>173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Century Gothic</vt:lpstr>
      <vt:lpstr>Ebrima</vt:lpstr>
      <vt:lpstr>Wingdings 3</vt:lpstr>
      <vt:lpstr>Wisp</vt:lpstr>
      <vt:lpstr>Potential Sites for  Wind &amp; Wind-Solar Hybrid Power Projects  in India</vt:lpstr>
      <vt:lpstr>Karnataka</vt:lpstr>
      <vt:lpstr>Gujarat</vt:lpstr>
      <vt:lpstr>Madhya Pradesh</vt:lpstr>
      <vt:lpstr>Maharashtra</vt:lpstr>
      <vt:lpstr>Tamil Nadu</vt:lpstr>
      <vt:lpstr>Telangana</vt:lpstr>
      <vt:lpstr>Comments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Sites</dc:title>
  <dc:creator>Govind Bhagwatikar</dc:creator>
  <cp:lastModifiedBy>Govind Bhagwatikar</cp:lastModifiedBy>
  <cp:revision>48</cp:revision>
  <cp:lastPrinted>2020-09-12T03:55:32Z</cp:lastPrinted>
  <dcterms:created xsi:type="dcterms:W3CDTF">2020-05-17T16:09:41Z</dcterms:created>
  <dcterms:modified xsi:type="dcterms:W3CDTF">2023-08-27T05:58:24Z</dcterms:modified>
</cp:coreProperties>
</file>